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0-1.png>
</file>

<file path=ppt/media/image-2-1.png>
</file>

<file path=ppt/media/image-3-1.png>
</file>

<file path=ppt/media/image-4-1.png>
</file>

<file path=ppt/media/image-4-2.png>
</file>

<file path=ppt/media/image-5-1.png>
</file>

<file path=ppt/media/image-6-1.png>
</file>

<file path=ppt/media/image-6-2.png>
</file>

<file path=ppt/media/image-7-1.png>
</file>

<file path=ppt/media/image-7-2.png>
</file>

<file path=ppt/media/image-7-3.png>
</file>

<file path=ppt/media/image-7-4.png>
</file>

<file path=ppt/media/image-7-5.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0-1.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998470"/>
            <a:ext cx="7208520" cy="833199"/>
          </a:xfrm>
          <a:prstGeom prst="rect">
            <a:avLst/>
          </a:prstGeom>
          <a:noFill/>
          <a:ln/>
        </p:spPr>
        <p:txBody>
          <a:bodyPr wrap="none" rtlCol="0" anchor="t"/>
          <a:lstStyle/>
          <a:p>
            <a:pPr indent="0" marL="0">
              <a:lnSpc>
                <a:spcPts val="6561"/>
              </a:lnSpc>
              <a:buNone/>
            </a:pPr>
            <a:r>
              <a:rPr lang="en-US" sz="5249" b="1" dirty="0">
                <a:solidFill>
                  <a:srgbClr val="FFFFFF"/>
                </a:solidFill>
                <a:latin typeface="Syne" pitchFamily="34" charset="0"/>
                <a:ea typeface="Syne" pitchFamily="34" charset="-122"/>
                <a:cs typeface="Syne" pitchFamily="34" charset="-120"/>
              </a:rPr>
              <a:t>Qu'est-ce que ELK?</a:t>
            </a:r>
            <a:endParaRPr lang="en-US" sz="5249" dirty="0"/>
          </a:p>
        </p:txBody>
      </p:sp>
      <p:sp>
        <p:nvSpPr>
          <p:cNvPr id="6" name="Text 3"/>
          <p:cNvSpPr/>
          <p:nvPr/>
        </p:nvSpPr>
        <p:spPr>
          <a:xfrm>
            <a:off x="6319599" y="4164925"/>
            <a:ext cx="7477601"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ELK est une suite logicielle open source utilisée pour la recherche, l'analyse et la visualisation de données. Elle est principalement utilisée pour le traitement de logs et la surveillance en temps réel.</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1738074"/>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Beats</a:t>
            </a:r>
            <a:endParaRPr lang="en-US" sz="4374" dirty="0"/>
          </a:p>
        </p:txBody>
      </p:sp>
      <p:sp>
        <p:nvSpPr>
          <p:cNvPr id="5" name="Text 3"/>
          <p:cNvSpPr/>
          <p:nvPr/>
        </p:nvSpPr>
        <p:spPr>
          <a:xfrm>
            <a:off x="2570559" y="3017639"/>
            <a:ext cx="4518541"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Module</a:t>
            </a:r>
            <a:endParaRPr lang="en-US" sz="1750" dirty="0"/>
          </a:p>
        </p:txBody>
      </p:sp>
      <p:sp>
        <p:nvSpPr>
          <p:cNvPr id="6" name="Text 4"/>
          <p:cNvSpPr/>
          <p:nvPr/>
        </p:nvSpPr>
        <p:spPr>
          <a:xfrm>
            <a:off x="7541062" y="3017639"/>
            <a:ext cx="4518541"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Description</a:t>
            </a:r>
            <a:endParaRPr lang="en-US" sz="1750" dirty="0"/>
          </a:p>
        </p:txBody>
      </p:sp>
      <p:sp>
        <p:nvSpPr>
          <p:cNvPr id="7" name="Shape 5"/>
          <p:cNvSpPr/>
          <p:nvPr/>
        </p:nvSpPr>
        <p:spPr>
          <a:xfrm>
            <a:off x="2348389" y="3513892"/>
            <a:ext cx="9933503" cy="992505"/>
          </a:xfrm>
          <a:prstGeom prst="rect">
            <a:avLst/>
          </a:prstGeom>
          <a:solidFill>
            <a:srgbClr val="1E1B4A"/>
          </a:solidFill>
          <a:ln/>
        </p:spPr>
      </p:sp>
      <p:sp>
        <p:nvSpPr>
          <p:cNvPr id="8" name="Text 6"/>
          <p:cNvSpPr/>
          <p:nvPr/>
        </p:nvSpPr>
        <p:spPr>
          <a:xfrm>
            <a:off x="2570559" y="3654743"/>
            <a:ext cx="4518541"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Filebeat</a:t>
            </a:r>
            <a:endParaRPr lang="en-US" sz="1750" dirty="0"/>
          </a:p>
        </p:txBody>
      </p:sp>
      <p:sp>
        <p:nvSpPr>
          <p:cNvPr id="9" name="Text 7"/>
          <p:cNvSpPr/>
          <p:nvPr/>
        </p:nvSpPr>
        <p:spPr>
          <a:xfrm>
            <a:off x="7541062" y="3654743"/>
            <a:ext cx="4518541"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Collecte les logs et les fichiers métier pour une analyse approfondie.</a:t>
            </a:r>
            <a:endParaRPr lang="en-US" sz="1750" dirty="0"/>
          </a:p>
        </p:txBody>
      </p:sp>
      <p:sp>
        <p:nvSpPr>
          <p:cNvPr id="10" name="Text 8"/>
          <p:cNvSpPr/>
          <p:nvPr/>
        </p:nvSpPr>
        <p:spPr>
          <a:xfrm>
            <a:off x="2570559" y="4647248"/>
            <a:ext cx="4518541"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Metricbeat</a:t>
            </a:r>
            <a:endParaRPr lang="en-US" sz="1750" dirty="0"/>
          </a:p>
        </p:txBody>
      </p:sp>
      <p:sp>
        <p:nvSpPr>
          <p:cNvPr id="11" name="Text 9"/>
          <p:cNvSpPr/>
          <p:nvPr/>
        </p:nvSpPr>
        <p:spPr>
          <a:xfrm>
            <a:off x="7541062" y="4647248"/>
            <a:ext cx="4518541"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Collecte les métriques système et les données d'application.</a:t>
            </a:r>
            <a:endParaRPr lang="en-US" sz="1750" dirty="0"/>
          </a:p>
        </p:txBody>
      </p:sp>
      <p:sp>
        <p:nvSpPr>
          <p:cNvPr id="12" name="Shape 10"/>
          <p:cNvSpPr/>
          <p:nvPr/>
        </p:nvSpPr>
        <p:spPr>
          <a:xfrm>
            <a:off x="2348389" y="5498902"/>
            <a:ext cx="9933503" cy="992505"/>
          </a:xfrm>
          <a:prstGeom prst="rect">
            <a:avLst/>
          </a:prstGeom>
          <a:solidFill>
            <a:srgbClr val="1E1B4A"/>
          </a:solidFill>
          <a:ln/>
        </p:spPr>
      </p:sp>
      <p:sp>
        <p:nvSpPr>
          <p:cNvPr id="13" name="Text 11"/>
          <p:cNvSpPr/>
          <p:nvPr/>
        </p:nvSpPr>
        <p:spPr>
          <a:xfrm>
            <a:off x="2570559" y="5639753"/>
            <a:ext cx="4518541"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Packetbeat</a:t>
            </a:r>
            <a:endParaRPr lang="en-US" sz="1750" dirty="0"/>
          </a:p>
        </p:txBody>
      </p:sp>
      <p:sp>
        <p:nvSpPr>
          <p:cNvPr id="14" name="Text 12"/>
          <p:cNvSpPr/>
          <p:nvPr/>
        </p:nvSpPr>
        <p:spPr>
          <a:xfrm>
            <a:off x="7541062" y="5639753"/>
            <a:ext cx="4518541"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Analyse les données et les transactions de paquets du réseau.</a:t>
            </a:r>
            <a:endParaRPr lang="en-US" sz="1750" dirty="0"/>
          </a:p>
        </p:txBody>
      </p:sp>
      <p:pic>
        <p:nvPicPr>
          <p:cNvPr id="15"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2039064"/>
            <a:ext cx="589788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Composants d'ELK</a:t>
            </a:r>
            <a:endParaRPr lang="en-US" sz="4374" dirty="0"/>
          </a:p>
        </p:txBody>
      </p:sp>
      <p:sp>
        <p:nvSpPr>
          <p:cNvPr id="5" name="Text 3"/>
          <p:cNvSpPr/>
          <p:nvPr/>
        </p:nvSpPr>
        <p:spPr>
          <a:xfrm>
            <a:off x="2348389" y="3288863"/>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Elasticsearch</a:t>
            </a:r>
            <a:endParaRPr lang="en-US" sz="2187" dirty="0"/>
          </a:p>
        </p:txBody>
      </p:sp>
      <p:sp>
        <p:nvSpPr>
          <p:cNvPr id="6" name="Text 4"/>
          <p:cNvSpPr/>
          <p:nvPr/>
        </p:nvSpPr>
        <p:spPr>
          <a:xfrm>
            <a:off x="2348389" y="3858220"/>
            <a:ext cx="2949416" cy="2132409"/>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Elasticsearch est un moteur de recherche et d'analyse distribué, conçu pour la recherche rapide et la capacité à s'étendre à des données non structurées.</a:t>
            </a:r>
            <a:endParaRPr lang="en-US" sz="1750" dirty="0"/>
          </a:p>
        </p:txBody>
      </p:sp>
      <p:sp>
        <p:nvSpPr>
          <p:cNvPr id="7" name="Text 5"/>
          <p:cNvSpPr/>
          <p:nvPr/>
        </p:nvSpPr>
        <p:spPr>
          <a:xfrm>
            <a:off x="5847398" y="3288863"/>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Logstash</a:t>
            </a:r>
            <a:endParaRPr lang="en-US" sz="2187" dirty="0"/>
          </a:p>
        </p:txBody>
      </p:sp>
      <p:sp>
        <p:nvSpPr>
          <p:cNvPr id="8" name="Text 6"/>
          <p:cNvSpPr/>
          <p:nvPr/>
        </p:nvSpPr>
        <p:spPr>
          <a:xfrm>
            <a:off x="5847398" y="3858220"/>
            <a:ext cx="2949416" cy="2132409"/>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Logstash est un outil de collecte, d'analyse et de transformation de données, souvent utilisé pour l'intégration de données dans Elasticsearch.</a:t>
            </a:r>
            <a:endParaRPr lang="en-US" sz="1750" dirty="0"/>
          </a:p>
        </p:txBody>
      </p:sp>
      <p:sp>
        <p:nvSpPr>
          <p:cNvPr id="9" name="Text 7"/>
          <p:cNvSpPr/>
          <p:nvPr/>
        </p:nvSpPr>
        <p:spPr>
          <a:xfrm>
            <a:off x="9346406" y="3288863"/>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Kibana</a:t>
            </a:r>
            <a:endParaRPr lang="en-US" sz="2187" dirty="0"/>
          </a:p>
        </p:txBody>
      </p:sp>
      <p:sp>
        <p:nvSpPr>
          <p:cNvPr id="10" name="Text 8"/>
          <p:cNvSpPr/>
          <p:nvPr/>
        </p:nvSpPr>
        <p:spPr>
          <a:xfrm>
            <a:off x="9346406" y="3858220"/>
            <a:ext cx="2949416" cy="2132409"/>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Kibana est une plateforme d'analyse et de visualisation de données, offrant des tableaux de bord interactifs et des représentations graphiques.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86987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Elasticsearch</a:t>
            </a:r>
            <a:endParaRPr lang="en-US" sz="4374" dirty="0"/>
          </a:p>
        </p:txBody>
      </p:sp>
      <p:sp>
        <p:nvSpPr>
          <p:cNvPr id="5" name="Shape 3"/>
          <p:cNvSpPr/>
          <p:nvPr/>
        </p:nvSpPr>
        <p:spPr>
          <a:xfrm>
            <a:off x="2667833" y="2008584"/>
            <a:ext cx="27742" cy="5351026"/>
          </a:xfrm>
          <a:prstGeom prst="rect">
            <a:avLst/>
          </a:prstGeom>
          <a:solidFill>
            <a:srgbClr val="8061FF"/>
          </a:solidFill>
          <a:ln/>
        </p:spPr>
      </p:sp>
      <p:sp>
        <p:nvSpPr>
          <p:cNvPr id="6" name="Shape 4"/>
          <p:cNvSpPr/>
          <p:nvPr/>
        </p:nvSpPr>
        <p:spPr>
          <a:xfrm>
            <a:off x="2931616" y="2418219"/>
            <a:ext cx="777597" cy="27742"/>
          </a:xfrm>
          <a:prstGeom prst="rect">
            <a:avLst/>
          </a:prstGeom>
          <a:solidFill>
            <a:srgbClr val="8061FF"/>
          </a:solidFill>
          <a:ln/>
        </p:spPr>
      </p:sp>
      <p:sp>
        <p:nvSpPr>
          <p:cNvPr id="7" name="Shape 5"/>
          <p:cNvSpPr/>
          <p:nvPr/>
        </p:nvSpPr>
        <p:spPr>
          <a:xfrm>
            <a:off x="2431673" y="2182177"/>
            <a:ext cx="499943" cy="499943"/>
          </a:xfrm>
          <a:prstGeom prst="roundRect">
            <a:avLst>
              <a:gd name="adj" fmla="val 13333"/>
            </a:avLst>
          </a:prstGeom>
          <a:solidFill>
            <a:srgbClr val="1E1B4A"/>
          </a:solidFill>
          <a:ln/>
        </p:spPr>
      </p:sp>
      <p:sp>
        <p:nvSpPr>
          <p:cNvPr id="8" name="Text 6"/>
          <p:cNvSpPr/>
          <p:nvPr/>
        </p:nvSpPr>
        <p:spPr>
          <a:xfrm>
            <a:off x="2616815" y="2223849"/>
            <a:ext cx="1295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9" name="Text 7"/>
          <p:cNvSpPr/>
          <p:nvPr/>
        </p:nvSpPr>
        <p:spPr>
          <a:xfrm>
            <a:off x="3903702" y="2230755"/>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Indexation</a:t>
            </a:r>
            <a:endParaRPr lang="en-US" sz="2187" dirty="0"/>
          </a:p>
        </p:txBody>
      </p:sp>
      <p:sp>
        <p:nvSpPr>
          <p:cNvPr id="10" name="Text 8"/>
          <p:cNvSpPr/>
          <p:nvPr/>
        </p:nvSpPr>
        <p:spPr>
          <a:xfrm>
            <a:off x="3903702" y="2711172"/>
            <a:ext cx="8378190"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Permet l'indexation et le stockage de grands volumes de données, offrant une recherche ultra-rapide et une évolutivité horizontale.</a:t>
            </a:r>
            <a:endParaRPr lang="en-US" sz="1750" dirty="0"/>
          </a:p>
        </p:txBody>
      </p:sp>
      <p:sp>
        <p:nvSpPr>
          <p:cNvPr id="11" name="Shape 9"/>
          <p:cNvSpPr/>
          <p:nvPr/>
        </p:nvSpPr>
        <p:spPr>
          <a:xfrm>
            <a:off x="2931616" y="4275951"/>
            <a:ext cx="777597" cy="27742"/>
          </a:xfrm>
          <a:prstGeom prst="rect">
            <a:avLst/>
          </a:prstGeom>
          <a:solidFill>
            <a:srgbClr val="8061FF"/>
          </a:solidFill>
          <a:ln/>
        </p:spPr>
      </p:sp>
      <p:sp>
        <p:nvSpPr>
          <p:cNvPr id="12" name="Shape 10"/>
          <p:cNvSpPr/>
          <p:nvPr/>
        </p:nvSpPr>
        <p:spPr>
          <a:xfrm>
            <a:off x="2431673" y="4039910"/>
            <a:ext cx="499943" cy="499943"/>
          </a:xfrm>
          <a:prstGeom prst="roundRect">
            <a:avLst>
              <a:gd name="adj" fmla="val 13333"/>
            </a:avLst>
          </a:prstGeom>
          <a:solidFill>
            <a:srgbClr val="1E1B4A"/>
          </a:solidFill>
          <a:ln/>
        </p:spPr>
      </p:sp>
      <p:sp>
        <p:nvSpPr>
          <p:cNvPr id="13" name="Text 11"/>
          <p:cNvSpPr/>
          <p:nvPr/>
        </p:nvSpPr>
        <p:spPr>
          <a:xfrm>
            <a:off x="2578715" y="4081582"/>
            <a:ext cx="2057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4" name="Text 12"/>
          <p:cNvSpPr/>
          <p:nvPr/>
        </p:nvSpPr>
        <p:spPr>
          <a:xfrm>
            <a:off x="3903702" y="4088487"/>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Recherche</a:t>
            </a:r>
            <a:endParaRPr lang="en-US" sz="2187" dirty="0"/>
          </a:p>
        </p:txBody>
      </p:sp>
      <p:sp>
        <p:nvSpPr>
          <p:cNvPr id="15" name="Text 13"/>
          <p:cNvSpPr/>
          <p:nvPr/>
        </p:nvSpPr>
        <p:spPr>
          <a:xfrm>
            <a:off x="3903702" y="4568904"/>
            <a:ext cx="8378190"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Fournit une recherche distribuée et des capacités d'analyse avancées pour extraire des informations pertinentes à partir des données.</a:t>
            </a:r>
            <a:endParaRPr lang="en-US" sz="1750" dirty="0"/>
          </a:p>
        </p:txBody>
      </p:sp>
      <p:sp>
        <p:nvSpPr>
          <p:cNvPr id="16" name="Shape 14"/>
          <p:cNvSpPr/>
          <p:nvPr/>
        </p:nvSpPr>
        <p:spPr>
          <a:xfrm>
            <a:off x="2931616" y="6133683"/>
            <a:ext cx="777597" cy="27742"/>
          </a:xfrm>
          <a:prstGeom prst="rect">
            <a:avLst/>
          </a:prstGeom>
          <a:solidFill>
            <a:srgbClr val="8061FF"/>
          </a:solidFill>
          <a:ln/>
        </p:spPr>
      </p:sp>
      <p:sp>
        <p:nvSpPr>
          <p:cNvPr id="17" name="Shape 15"/>
          <p:cNvSpPr/>
          <p:nvPr/>
        </p:nvSpPr>
        <p:spPr>
          <a:xfrm>
            <a:off x="2431673" y="5897642"/>
            <a:ext cx="499943" cy="499943"/>
          </a:xfrm>
          <a:prstGeom prst="roundRect">
            <a:avLst>
              <a:gd name="adj" fmla="val 13333"/>
            </a:avLst>
          </a:prstGeom>
          <a:solidFill>
            <a:srgbClr val="1E1B4A"/>
          </a:solidFill>
          <a:ln/>
        </p:spPr>
      </p:sp>
      <p:sp>
        <p:nvSpPr>
          <p:cNvPr id="18" name="Text 16"/>
          <p:cNvSpPr/>
          <p:nvPr/>
        </p:nvSpPr>
        <p:spPr>
          <a:xfrm>
            <a:off x="2574905" y="5939314"/>
            <a:ext cx="21336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3</a:t>
            </a:r>
            <a:endParaRPr lang="en-US" sz="2624" dirty="0"/>
          </a:p>
        </p:txBody>
      </p:sp>
      <p:sp>
        <p:nvSpPr>
          <p:cNvPr id="19" name="Text 17"/>
          <p:cNvSpPr/>
          <p:nvPr/>
        </p:nvSpPr>
        <p:spPr>
          <a:xfrm>
            <a:off x="3903702" y="5946219"/>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Élasticité</a:t>
            </a:r>
            <a:endParaRPr lang="en-US" sz="2187" dirty="0"/>
          </a:p>
        </p:txBody>
      </p:sp>
      <p:sp>
        <p:nvSpPr>
          <p:cNvPr id="20" name="Text 18"/>
          <p:cNvSpPr/>
          <p:nvPr/>
        </p:nvSpPr>
        <p:spPr>
          <a:xfrm>
            <a:off x="3903702" y="6426637"/>
            <a:ext cx="8378190"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Capacité à s'adapter dynamiquement à la charge de travail en ajoutant ou en supprimant des nœuds sans interruption de service.</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C0A33">
              <a:alpha val="80000"/>
            </a:srgbClr>
          </a:solidFill>
          <a:ln/>
        </p:spPr>
      </p:sp>
      <p:sp>
        <p:nvSpPr>
          <p:cNvPr id="6" name="Text 3"/>
          <p:cNvSpPr/>
          <p:nvPr/>
        </p:nvSpPr>
        <p:spPr>
          <a:xfrm>
            <a:off x="2348389" y="1995964"/>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Logstash</a:t>
            </a:r>
            <a:endParaRPr lang="en-US" sz="4374" dirty="0"/>
          </a:p>
        </p:txBody>
      </p:sp>
      <p:sp>
        <p:nvSpPr>
          <p:cNvPr id="7" name="Shape 4"/>
          <p:cNvSpPr/>
          <p:nvPr/>
        </p:nvSpPr>
        <p:spPr>
          <a:xfrm>
            <a:off x="2348389" y="3197185"/>
            <a:ext cx="499943" cy="499943"/>
          </a:xfrm>
          <a:prstGeom prst="roundRect">
            <a:avLst>
              <a:gd name="adj" fmla="val 13333"/>
            </a:avLst>
          </a:prstGeom>
          <a:solidFill>
            <a:srgbClr val="1E1B4A"/>
          </a:solidFill>
          <a:ln/>
        </p:spPr>
      </p:sp>
      <p:sp>
        <p:nvSpPr>
          <p:cNvPr id="8" name="Text 5"/>
          <p:cNvSpPr/>
          <p:nvPr/>
        </p:nvSpPr>
        <p:spPr>
          <a:xfrm>
            <a:off x="2533531" y="3238857"/>
            <a:ext cx="1295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9" name="Text 6"/>
          <p:cNvSpPr/>
          <p:nvPr/>
        </p:nvSpPr>
        <p:spPr>
          <a:xfrm>
            <a:off x="3070503" y="3273504"/>
            <a:ext cx="2440900" cy="694373"/>
          </a:xfrm>
          <a:prstGeom prst="rect">
            <a:avLst/>
          </a:prstGeom>
          <a:noFill/>
          <a:ln/>
        </p:spPr>
        <p:txBody>
          <a:bodyPr wrap="squar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Collecte de données</a:t>
            </a:r>
            <a:endParaRPr lang="en-US" sz="2187" dirty="0"/>
          </a:p>
        </p:txBody>
      </p:sp>
      <p:sp>
        <p:nvSpPr>
          <p:cNvPr id="10" name="Text 7"/>
          <p:cNvSpPr/>
          <p:nvPr/>
        </p:nvSpPr>
        <p:spPr>
          <a:xfrm>
            <a:off x="3070503" y="4101108"/>
            <a:ext cx="2440900" cy="2132409"/>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Aggrège et transforme les données de différentes sources pour les préparer à l'indexation dans Elasticsearch.</a:t>
            </a:r>
            <a:endParaRPr lang="en-US" sz="1750" dirty="0"/>
          </a:p>
        </p:txBody>
      </p:sp>
      <p:sp>
        <p:nvSpPr>
          <p:cNvPr id="11" name="Shape 8"/>
          <p:cNvSpPr/>
          <p:nvPr/>
        </p:nvSpPr>
        <p:spPr>
          <a:xfrm>
            <a:off x="5733574" y="3197185"/>
            <a:ext cx="499943" cy="499943"/>
          </a:xfrm>
          <a:prstGeom prst="roundRect">
            <a:avLst>
              <a:gd name="adj" fmla="val 13333"/>
            </a:avLst>
          </a:prstGeom>
          <a:solidFill>
            <a:srgbClr val="1E1B4A"/>
          </a:solidFill>
          <a:ln/>
        </p:spPr>
      </p:sp>
      <p:sp>
        <p:nvSpPr>
          <p:cNvPr id="12" name="Text 9"/>
          <p:cNvSpPr/>
          <p:nvPr/>
        </p:nvSpPr>
        <p:spPr>
          <a:xfrm>
            <a:off x="5880616" y="3238857"/>
            <a:ext cx="2057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3" name="Text 10"/>
          <p:cNvSpPr/>
          <p:nvPr/>
        </p:nvSpPr>
        <p:spPr>
          <a:xfrm>
            <a:off x="6455688" y="3273504"/>
            <a:ext cx="2440900" cy="694373"/>
          </a:xfrm>
          <a:prstGeom prst="rect">
            <a:avLst/>
          </a:prstGeom>
          <a:noFill/>
          <a:ln/>
        </p:spPr>
        <p:txBody>
          <a:bodyPr wrap="squar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Évolution des données</a:t>
            </a:r>
            <a:endParaRPr lang="en-US" sz="2187" dirty="0"/>
          </a:p>
        </p:txBody>
      </p:sp>
      <p:sp>
        <p:nvSpPr>
          <p:cNvPr id="14" name="Text 11"/>
          <p:cNvSpPr/>
          <p:nvPr/>
        </p:nvSpPr>
        <p:spPr>
          <a:xfrm>
            <a:off x="6455688" y="4101108"/>
            <a:ext cx="2440900" cy="2132409"/>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Peut traiter des données de journalisation de manière extensible, en s'adaptant à une grande variété de formats de logs et de sources.</a:t>
            </a:r>
            <a:endParaRPr lang="en-US" sz="1750" dirty="0"/>
          </a:p>
        </p:txBody>
      </p:sp>
      <p:sp>
        <p:nvSpPr>
          <p:cNvPr id="15" name="Shape 12"/>
          <p:cNvSpPr/>
          <p:nvPr/>
        </p:nvSpPr>
        <p:spPr>
          <a:xfrm>
            <a:off x="9118759" y="3197185"/>
            <a:ext cx="499943" cy="499943"/>
          </a:xfrm>
          <a:prstGeom prst="roundRect">
            <a:avLst>
              <a:gd name="adj" fmla="val 13333"/>
            </a:avLst>
          </a:prstGeom>
          <a:solidFill>
            <a:srgbClr val="1E1B4A"/>
          </a:solidFill>
          <a:ln/>
        </p:spPr>
      </p:sp>
      <p:sp>
        <p:nvSpPr>
          <p:cNvPr id="16" name="Text 13"/>
          <p:cNvSpPr/>
          <p:nvPr/>
        </p:nvSpPr>
        <p:spPr>
          <a:xfrm>
            <a:off x="9261991" y="3238857"/>
            <a:ext cx="21336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3</a:t>
            </a:r>
            <a:endParaRPr lang="en-US" sz="2624" dirty="0"/>
          </a:p>
        </p:txBody>
      </p:sp>
      <p:sp>
        <p:nvSpPr>
          <p:cNvPr id="17" name="Text 14"/>
          <p:cNvSpPr/>
          <p:nvPr/>
        </p:nvSpPr>
        <p:spPr>
          <a:xfrm>
            <a:off x="9840873" y="3273504"/>
            <a:ext cx="2440900" cy="694373"/>
          </a:xfrm>
          <a:prstGeom prst="rect">
            <a:avLst/>
          </a:prstGeom>
          <a:noFill/>
          <a:ln/>
        </p:spPr>
        <p:txBody>
          <a:bodyPr wrap="squar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Gestion des flux</a:t>
            </a:r>
            <a:endParaRPr lang="en-US" sz="2187" dirty="0"/>
          </a:p>
        </p:txBody>
      </p:sp>
      <p:sp>
        <p:nvSpPr>
          <p:cNvPr id="18" name="Text 15"/>
          <p:cNvSpPr/>
          <p:nvPr/>
        </p:nvSpPr>
        <p:spPr>
          <a:xfrm>
            <a:off x="9840873" y="4101108"/>
            <a:ext cx="2440900"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Peut gérer efficacement le flux de données en temps réel à l'aide de pipelines de traitement.</a:t>
            </a:r>
            <a:endParaRPr lang="en-US" sz="1750" dirty="0"/>
          </a:p>
        </p:txBody>
      </p:sp>
      <p:pic>
        <p:nvPicPr>
          <p:cNvPr id="1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2077760"/>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Kibana</a:t>
            </a:r>
            <a:endParaRPr lang="en-US" sz="4374" dirty="0"/>
          </a:p>
        </p:txBody>
      </p:sp>
      <p:sp>
        <p:nvSpPr>
          <p:cNvPr id="5" name="Text 3"/>
          <p:cNvSpPr/>
          <p:nvPr/>
        </p:nvSpPr>
        <p:spPr>
          <a:xfrm>
            <a:off x="2348389" y="3327559"/>
            <a:ext cx="4800124" cy="999887"/>
          </a:xfrm>
          <a:prstGeom prst="rect">
            <a:avLst/>
          </a:prstGeom>
          <a:noFill/>
          <a:ln/>
        </p:spPr>
        <p:txBody>
          <a:bodyPr wrap="none" rtlCol="0" anchor="t"/>
          <a:lstStyle/>
          <a:p>
            <a:pPr algn="ctr" indent="0" marL="0">
              <a:lnSpc>
                <a:spcPts val="7873"/>
              </a:lnSpc>
              <a:buNone/>
            </a:pPr>
            <a:r>
              <a:rPr lang="en-US" sz="7873" b="1" dirty="0">
                <a:solidFill>
                  <a:srgbClr val="FFFFFF"/>
                </a:solidFill>
                <a:latin typeface="Syne" pitchFamily="34" charset="0"/>
                <a:ea typeface="Syne" pitchFamily="34" charset="-122"/>
                <a:cs typeface="Syne" pitchFamily="34" charset="-120"/>
              </a:rPr>
              <a:t>23</a:t>
            </a:r>
            <a:endParaRPr lang="en-US" sz="7873" dirty="0"/>
          </a:p>
        </p:txBody>
      </p:sp>
      <p:sp>
        <p:nvSpPr>
          <p:cNvPr id="6" name="Text 4"/>
          <p:cNvSpPr/>
          <p:nvPr/>
        </p:nvSpPr>
        <p:spPr>
          <a:xfrm>
            <a:off x="2870121" y="4605099"/>
            <a:ext cx="3756660" cy="347186"/>
          </a:xfrm>
          <a:prstGeom prst="rect">
            <a:avLst/>
          </a:prstGeom>
          <a:noFill/>
          <a:ln/>
        </p:spPr>
        <p:txBody>
          <a:bodyPr wrap="none" rtlCol="0" anchor="t"/>
          <a:lstStyle/>
          <a:p>
            <a:pPr algn="ctr" indent="0" marL="0">
              <a:lnSpc>
                <a:spcPts val="2734"/>
              </a:lnSpc>
              <a:buNone/>
            </a:pPr>
            <a:r>
              <a:rPr lang="en-US" sz="2187" b="1" dirty="0">
                <a:solidFill>
                  <a:srgbClr val="FFFFFF"/>
                </a:solidFill>
                <a:latin typeface="Syne" pitchFamily="34" charset="0"/>
                <a:ea typeface="Syne" pitchFamily="34" charset="-122"/>
                <a:cs typeface="Syne" pitchFamily="34" charset="-120"/>
              </a:rPr>
              <a:t>Modules de visualisation</a:t>
            </a:r>
            <a:endParaRPr lang="en-US" sz="2187" dirty="0"/>
          </a:p>
        </p:txBody>
      </p:sp>
      <p:sp>
        <p:nvSpPr>
          <p:cNvPr id="7" name="Text 5"/>
          <p:cNvSpPr/>
          <p:nvPr/>
        </p:nvSpPr>
        <p:spPr>
          <a:xfrm>
            <a:off x="2348389" y="5085517"/>
            <a:ext cx="4800124" cy="1066205"/>
          </a:xfrm>
          <a:prstGeom prst="rect">
            <a:avLst/>
          </a:prstGeom>
          <a:noFill/>
          <a:ln/>
        </p:spPr>
        <p:txBody>
          <a:bodyPr wrap="square" rtlCol="0" anchor="t"/>
          <a:lstStyle/>
          <a:p>
            <a:pPr algn="ctr" indent="0" marL="0">
              <a:lnSpc>
                <a:spcPts val="2799"/>
              </a:lnSpc>
              <a:buNone/>
            </a:pPr>
            <a:r>
              <a:rPr lang="en-US" sz="1750" dirty="0">
                <a:solidFill>
                  <a:srgbClr val="D9E1FF"/>
                </a:solidFill>
                <a:latin typeface="Arimo" pitchFamily="34" charset="0"/>
                <a:ea typeface="Arimo" pitchFamily="34" charset="-122"/>
                <a:cs typeface="Arimo" pitchFamily="34" charset="-120"/>
              </a:rPr>
              <a:t>Offre une variété de modules de visualisation pour créer des tableaux de bord interactifs et des graphiques dynamiques.</a:t>
            </a:r>
            <a:endParaRPr lang="en-US" sz="1750" dirty="0"/>
          </a:p>
        </p:txBody>
      </p:sp>
      <p:sp>
        <p:nvSpPr>
          <p:cNvPr id="8" name="Text 6"/>
          <p:cNvSpPr/>
          <p:nvPr/>
        </p:nvSpPr>
        <p:spPr>
          <a:xfrm>
            <a:off x="7481768" y="3327559"/>
            <a:ext cx="4800124" cy="999887"/>
          </a:xfrm>
          <a:prstGeom prst="rect">
            <a:avLst/>
          </a:prstGeom>
          <a:noFill/>
          <a:ln/>
        </p:spPr>
        <p:txBody>
          <a:bodyPr wrap="none" rtlCol="0" anchor="t"/>
          <a:lstStyle/>
          <a:p>
            <a:pPr algn="ctr" indent="0" marL="0">
              <a:lnSpc>
                <a:spcPts val="7873"/>
              </a:lnSpc>
              <a:buNone/>
            </a:pPr>
            <a:r>
              <a:rPr lang="en-US" sz="7873" b="1" dirty="0">
                <a:solidFill>
                  <a:srgbClr val="FFFFFF"/>
                </a:solidFill>
                <a:latin typeface="Syne" pitchFamily="34" charset="0"/>
                <a:ea typeface="Syne" pitchFamily="34" charset="-122"/>
                <a:cs typeface="Syne" pitchFamily="34" charset="-120"/>
              </a:rPr>
              <a:t>1000K+</a:t>
            </a:r>
            <a:endParaRPr lang="en-US" sz="7873" dirty="0"/>
          </a:p>
        </p:txBody>
      </p:sp>
      <p:sp>
        <p:nvSpPr>
          <p:cNvPr id="9" name="Text 7"/>
          <p:cNvSpPr/>
          <p:nvPr/>
        </p:nvSpPr>
        <p:spPr>
          <a:xfrm>
            <a:off x="8540710" y="4605099"/>
            <a:ext cx="2682240" cy="347186"/>
          </a:xfrm>
          <a:prstGeom prst="rect">
            <a:avLst/>
          </a:prstGeom>
          <a:noFill/>
          <a:ln/>
        </p:spPr>
        <p:txBody>
          <a:bodyPr wrap="none" rtlCol="0" anchor="t"/>
          <a:lstStyle/>
          <a:p>
            <a:pPr algn="ctr" indent="0" marL="0">
              <a:lnSpc>
                <a:spcPts val="2734"/>
              </a:lnSpc>
              <a:buNone/>
            </a:pPr>
            <a:r>
              <a:rPr lang="en-US" sz="2187" b="1" dirty="0">
                <a:solidFill>
                  <a:srgbClr val="FFFFFF"/>
                </a:solidFill>
                <a:latin typeface="Syne" pitchFamily="34" charset="0"/>
                <a:ea typeface="Syne" pitchFamily="34" charset="-122"/>
                <a:cs typeface="Syne" pitchFamily="34" charset="-120"/>
              </a:rPr>
              <a:t>Téléchargements</a:t>
            </a:r>
            <a:endParaRPr lang="en-US" sz="2187" dirty="0"/>
          </a:p>
        </p:txBody>
      </p:sp>
      <p:sp>
        <p:nvSpPr>
          <p:cNvPr id="10" name="Text 8"/>
          <p:cNvSpPr/>
          <p:nvPr/>
        </p:nvSpPr>
        <p:spPr>
          <a:xfrm>
            <a:off x="7481768" y="5085517"/>
            <a:ext cx="4800124" cy="1066205"/>
          </a:xfrm>
          <a:prstGeom prst="rect">
            <a:avLst/>
          </a:prstGeom>
          <a:noFill/>
          <a:ln/>
        </p:spPr>
        <p:txBody>
          <a:bodyPr wrap="square" rtlCol="0" anchor="t"/>
          <a:lstStyle/>
          <a:p>
            <a:pPr algn="ctr" indent="0" marL="0">
              <a:lnSpc>
                <a:spcPts val="2799"/>
              </a:lnSpc>
              <a:buNone/>
            </a:pPr>
            <a:r>
              <a:rPr lang="en-US" sz="1750" dirty="0">
                <a:solidFill>
                  <a:srgbClr val="D9E1FF"/>
                </a:solidFill>
                <a:latin typeface="Arimo" pitchFamily="34" charset="0"/>
                <a:ea typeface="Arimo" pitchFamily="34" charset="-122"/>
                <a:cs typeface="Arimo" pitchFamily="34" charset="-120"/>
              </a:rPr>
              <a:t>Depuis sa création, Kibana a été téléchargé et déployé par plusieurs millions d'utilisateurs dans le monde.</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348389" y="3465195"/>
            <a:ext cx="680466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Cas d'utilisation d'ELK</a:t>
            </a:r>
            <a:endParaRPr lang="en-US" sz="4374" dirty="0"/>
          </a:p>
        </p:txBody>
      </p:sp>
      <p:sp>
        <p:nvSpPr>
          <p:cNvPr id="6" name="Shape 3"/>
          <p:cNvSpPr/>
          <p:nvPr/>
        </p:nvSpPr>
        <p:spPr>
          <a:xfrm>
            <a:off x="2348389" y="4492823"/>
            <a:ext cx="3163014" cy="3048953"/>
          </a:xfrm>
          <a:prstGeom prst="roundRect">
            <a:avLst>
              <a:gd name="adj" fmla="val 2186"/>
            </a:avLst>
          </a:prstGeom>
          <a:solidFill>
            <a:srgbClr val="1E1B4A"/>
          </a:solidFill>
          <a:ln/>
        </p:spPr>
      </p:sp>
      <p:sp>
        <p:nvSpPr>
          <p:cNvPr id="7" name="Text 4"/>
          <p:cNvSpPr/>
          <p:nvPr/>
        </p:nvSpPr>
        <p:spPr>
          <a:xfrm>
            <a:off x="2570559" y="4714994"/>
            <a:ext cx="251460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Analyse des logs</a:t>
            </a:r>
            <a:endParaRPr lang="en-US" sz="2187" dirty="0"/>
          </a:p>
        </p:txBody>
      </p:sp>
      <p:sp>
        <p:nvSpPr>
          <p:cNvPr id="8" name="Text 5"/>
          <p:cNvSpPr/>
          <p:nvPr/>
        </p:nvSpPr>
        <p:spPr>
          <a:xfrm>
            <a:off x="2570559" y="5195411"/>
            <a:ext cx="2718673"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Surveillance en temps réel, détection des anomalies et investigation des problèmes.</a:t>
            </a:r>
            <a:endParaRPr lang="en-US" sz="1750" dirty="0"/>
          </a:p>
        </p:txBody>
      </p:sp>
      <p:sp>
        <p:nvSpPr>
          <p:cNvPr id="9" name="Shape 6"/>
          <p:cNvSpPr/>
          <p:nvPr/>
        </p:nvSpPr>
        <p:spPr>
          <a:xfrm>
            <a:off x="5733574" y="4492823"/>
            <a:ext cx="3163014" cy="3048953"/>
          </a:xfrm>
          <a:prstGeom prst="roundRect">
            <a:avLst>
              <a:gd name="adj" fmla="val 2186"/>
            </a:avLst>
          </a:prstGeom>
          <a:solidFill>
            <a:srgbClr val="1E1B4A"/>
          </a:solidFill>
          <a:ln/>
        </p:spPr>
      </p:sp>
      <p:sp>
        <p:nvSpPr>
          <p:cNvPr id="10" name="Text 7"/>
          <p:cNvSpPr/>
          <p:nvPr/>
        </p:nvSpPr>
        <p:spPr>
          <a:xfrm>
            <a:off x="5955744" y="4714994"/>
            <a:ext cx="2718673" cy="694373"/>
          </a:xfrm>
          <a:prstGeom prst="rect">
            <a:avLst/>
          </a:prstGeom>
          <a:noFill/>
          <a:ln/>
        </p:spPr>
        <p:txBody>
          <a:bodyPr wrap="squar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Observabilité des applications</a:t>
            </a:r>
            <a:endParaRPr lang="en-US" sz="2187" dirty="0"/>
          </a:p>
        </p:txBody>
      </p:sp>
      <p:sp>
        <p:nvSpPr>
          <p:cNvPr id="11" name="Text 8"/>
          <p:cNvSpPr/>
          <p:nvPr/>
        </p:nvSpPr>
        <p:spPr>
          <a:xfrm>
            <a:off x="5955744" y="5542598"/>
            <a:ext cx="2718673" cy="1777008"/>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Compréhension approfondie des performances des applications et identification des goulots d'étranglement.</a:t>
            </a:r>
            <a:endParaRPr lang="en-US" sz="1750" dirty="0"/>
          </a:p>
        </p:txBody>
      </p:sp>
      <p:sp>
        <p:nvSpPr>
          <p:cNvPr id="12" name="Shape 9"/>
          <p:cNvSpPr/>
          <p:nvPr/>
        </p:nvSpPr>
        <p:spPr>
          <a:xfrm>
            <a:off x="9118759" y="4492823"/>
            <a:ext cx="3163014" cy="3048953"/>
          </a:xfrm>
          <a:prstGeom prst="roundRect">
            <a:avLst>
              <a:gd name="adj" fmla="val 2186"/>
            </a:avLst>
          </a:prstGeom>
          <a:solidFill>
            <a:srgbClr val="1E1B4A"/>
          </a:solidFill>
          <a:ln/>
        </p:spPr>
      </p:sp>
      <p:sp>
        <p:nvSpPr>
          <p:cNvPr id="13" name="Text 10"/>
          <p:cNvSpPr/>
          <p:nvPr/>
        </p:nvSpPr>
        <p:spPr>
          <a:xfrm>
            <a:off x="9340929" y="4714994"/>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Sécurité</a:t>
            </a:r>
            <a:endParaRPr lang="en-US" sz="2187" dirty="0"/>
          </a:p>
        </p:txBody>
      </p:sp>
      <p:sp>
        <p:nvSpPr>
          <p:cNvPr id="14" name="Text 11"/>
          <p:cNvSpPr/>
          <p:nvPr/>
        </p:nvSpPr>
        <p:spPr>
          <a:xfrm>
            <a:off x="9340929" y="5195411"/>
            <a:ext cx="2718673"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Corrélation des événements de sécurité, détection des menaces et réponse aux incidents.</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934760"/>
            <a:ext cx="729996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Avantages d'utiliser ELK</a:t>
            </a:r>
            <a:endParaRPr lang="en-US" sz="4374" dirty="0"/>
          </a:p>
        </p:txBody>
      </p:sp>
      <p:pic>
        <p:nvPicPr>
          <p:cNvPr id="6" name="Image 1" descr="preencoded.png">    </p:cNvPr>
          <p:cNvPicPr>
            <a:picLocks noChangeAspect="1"/>
          </p:cNvPicPr>
          <p:nvPr/>
        </p:nvPicPr>
        <p:blipFill>
          <a:blip r:embed="rId2"/>
          <a:stretch>
            <a:fillRect/>
          </a:stretch>
        </p:blipFill>
        <p:spPr>
          <a:xfrm>
            <a:off x="833199" y="1962388"/>
            <a:ext cx="1110972" cy="1777484"/>
          </a:xfrm>
          <a:prstGeom prst="rect">
            <a:avLst/>
          </a:prstGeom>
        </p:spPr>
      </p:pic>
      <p:sp>
        <p:nvSpPr>
          <p:cNvPr id="7" name="Text 3"/>
          <p:cNvSpPr/>
          <p:nvPr/>
        </p:nvSpPr>
        <p:spPr>
          <a:xfrm>
            <a:off x="2277428" y="2184559"/>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Évolutivité</a:t>
            </a:r>
            <a:endParaRPr lang="en-US" sz="2187" dirty="0"/>
          </a:p>
        </p:txBody>
      </p:sp>
      <p:sp>
        <p:nvSpPr>
          <p:cNvPr id="8" name="Text 4"/>
          <p:cNvSpPr/>
          <p:nvPr/>
        </p:nvSpPr>
        <p:spPr>
          <a:xfrm>
            <a:off x="2277428" y="2664976"/>
            <a:ext cx="7862173"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Capacité à s'adapter dynamiquement à l'échelle en fonction des besoins de l'organisation.</a:t>
            </a:r>
            <a:endParaRPr lang="en-US" sz="1750" dirty="0"/>
          </a:p>
        </p:txBody>
      </p:sp>
      <p:pic>
        <p:nvPicPr>
          <p:cNvPr id="9" name="Image 2" descr="preencoded.png">    </p:cNvPr>
          <p:cNvPicPr>
            <a:picLocks noChangeAspect="1"/>
          </p:cNvPicPr>
          <p:nvPr/>
        </p:nvPicPr>
        <p:blipFill>
          <a:blip r:embed="rId3"/>
          <a:stretch>
            <a:fillRect/>
          </a:stretch>
        </p:blipFill>
        <p:spPr>
          <a:xfrm>
            <a:off x="833199" y="3739872"/>
            <a:ext cx="1110972" cy="1777484"/>
          </a:xfrm>
          <a:prstGeom prst="rect">
            <a:avLst/>
          </a:prstGeom>
        </p:spPr>
      </p:pic>
      <p:sp>
        <p:nvSpPr>
          <p:cNvPr id="10" name="Text 5"/>
          <p:cNvSpPr/>
          <p:nvPr/>
        </p:nvSpPr>
        <p:spPr>
          <a:xfrm>
            <a:off x="2277428" y="3962043"/>
            <a:ext cx="294132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Facilité d'utilisation</a:t>
            </a:r>
            <a:endParaRPr lang="en-US" sz="2187" dirty="0"/>
          </a:p>
        </p:txBody>
      </p:sp>
      <p:sp>
        <p:nvSpPr>
          <p:cNvPr id="11" name="Text 6"/>
          <p:cNvSpPr/>
          <p:nvPr/>
        </p:nvSpPr>
        <p:spPr>
          <a:xfrm>
            <a:off x="2277428" y="4442460"/>
            <a:ext cx="7862173"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Interface conviviale et outils puissants pour explorer, analyser et visualiser les données.</a:t>
            </a:r>
            <a:endParaRPr lang="en-US" sz="1750" dirty="0"/>
          </a:p>
        </p:txBody>
      </p:sp>
      <p:pic>
        <p:nvPicPr>
          <p:cNvPr id="12" name="Image 3" descr="preencoded.png">    </p:cNvPr>
          <p:cNvPicPr>
            <a:picLocks noChangeAspect="1"/>
          </p:cNvPicPr>
          <p:nvPr/>
        </p:nvPicPr>
        <p:blipFill>
          <a:blip r:embed="rId4"/>
          <a:stretch>
            <a:fillRect/>
          </a:stretch>
        </p:blipFill>
        <p:spPr>
          <a:xfrm>
            <a:off x="833199" y="5517356"/>
            <a:ext cx="1110972" cy="1777484"/>
          </a:xfrm>
          <a:prstGeom prst="rect">
            <a:avLst/>
          </a:prstGeom>
        </p:spPr>
      </p:pic>
      <p:sp>
        <p:nvSpPr>
          <p:cNvPr id="13" name="Text 7"/>
          <p:cNvSpPr/>
          <p:nvPr/>
        </p:nvSpPr>
        <p:spPr>
          <a:xfrm>
            <a:off x="2277428" y="5739527"/>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Intégration</a:t>
            </a:r>
            <a:endParaRPr lang="en-US" sz="2187" dirty="0"/>
          </a:p>
        </p:txBody>
      </p:sp>
      <p:sp>
        <p:nvSpPr>
          <p:cNvPr id="14" name="Text 8"/>
          <p:cNvSpPr/>
          <p:nvPr/>
        </p:nvSpPr>
        <p:spPr>
          <a:xfrm>
            <a:off x="2277428" y="6219944"/>
            <a:ext cx="7862173" cy="355402"/>
          </a:xfrm>
          <a:prstGeom prst="rect">
            <a:avLst/>
          </a:prstGeom>
          <a:noFill/>
          <a:ln/>
        </p:spPr>
        <p:txBody>
          <a:bodyPr wrap="non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Interopérabilité et intégration transparente avec d'autres outils et plateformes.</a:t>
            </a: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348389" y="4456628"/>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Conclusion</a:t>
            </a:r>
            <a:endParaRPr lang="en-US" sz="4374" dirty="0"/>
          </a:p>
        </p:txBody>
      </p:sp>
      <p:sp>
        <p:nvSpPr>
          <p:cNvPr id="6" name="Text 3"/>
          <p:cNvSpPr/>
          <p:nvPr/>
        </p:nvSpPr>
        <p:spPr>
          <a:xfrm>
            <a:off x="2348389" y="5484257"/>
            <a:ext cx="9933503"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ELK offre une suite complète d'outils pour la recherche, l'analyse, et la visualisation de données, adaptée à un large éventail de cas d'utilisation, de la surveillance en temps réel à la sécurité et à l'analyse des performances des applications.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3012281"/>
            <a:ext cx="588264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Collect de données</a:t>
            </a:r>
            <a:endParaRPr lang="en-US" sz="4374" dirty="0"/>
          </a:p>
        </p:txBody>
      </p:sp>
      <p:sp>
        <p:nvSpPr>
          <p:cNvPr id="5" name="Text 3"/>
          <p:cNvSpPr/>
          <p:nvPr/>
        </p:nvSpPr>
        <p:spPr>
          <a:xfrm>
            <a:off x="2348389" y="4150995"/>
            <a:ext cx="9933503"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La collecte de données est une étape essentielle dans le contexte de l'analyse et de la surveillance des données. ELK propose des outils spécialisés tels que Beats, conçus pour la collecte de logs, de métriques ou de données de traçage en temps réel.</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2024-01-21T22:02:40Z</dcterms:created>
  <dcterms:modified xsi:type="dcterms:W3CDTF">2024-01-21T22:02:40Z</dcterms:modified>
</cp:coreProperties>
</file>